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handoutMasterIdLst>
    <p:handoutMasterId r:id="rId33"/>
  </p:handoutMasterIdLst>
  <p:sldIdLst>
    <p:sldId id="256" r:id="rId2"/>
    <p:sldId id="322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6" r:id="rId11"/>
    <p:sldId id="298" r:id="rId12"/>
    <p:sldId id="304" r:id="rId13"/>
    <p:sldId id="305" r:id="rId14"/>
    <p:sldId id="306" r:id="rId15"/>
    <p:sldId id="318" r:id="rId16"/>
    <p:sldId id="319" r:id="rId17"/>
    <p:sldId id="320" r:id="rId18"/>
    <p:sldId id="307" r:id="rId19"/>
    <p:sldId id="308" r:id="rId20"/>
    <p:sldId id="309" r:id="rId21"/>
    <p:sldId id="310" r:id="rId22"/>
    <p:sldId id="311" r:id="rId23"/>
    <p:sldId id="312" r:id="rId24"/>
    <p:sldId id="300" r:id="rId25"/>
    <p:sldId id="301" r:id="rId26"/>
    <p:sldId id="313" r:id="rId27"/>
    <p:sldId id="317" r:id="rId28"/>
    <p:sldId id="314" r:id="rId29"/>
    <p:sldId id="316" r:id="rId30"/>
    <p:sldId id="32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4" autoAdjust="0"/>
    <p:restoredTop sz="94660"/>
  </p:normalViewPr>
  <p:slideViewPr>
    <p:cSldViewPr snapToGrid="0">
      <p:cViewPr>
        <p:scale>
          <a:sx n="66" d="100"/>
          <a:sy n="66" d="100"/>
        </p:scale>
        <p:origin x="-1098" y="-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D1BDF-BDEE-45EF-BC86-370068909089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91EC3-4B73-4C75-812C-820D0EC48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6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E660A-B257-482E-B5D2-22E209EC8D26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8127F-030A-470B-B06F-D722BFB05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92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8127F-030A-470B-B06F-D722BFB057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43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8127F-030A-470B-B06F-D722BFB057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28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C9147-A06C-4084-A01E-C804208384E8}" type="datetime1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ACD14-5D1D-4710-93A6-BD5761CA5D26}" type="datetime1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969A-B11C-4536-A693-2C21B789C274}" type="datetime1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803-1EFE-4582-9F8B-911C3B3E537F}" type="datetime1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B75B-D02E-409D-85C7-50C0DD35F446}" type="datetime1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78508-E123-46EF-AFD5-DAEBAFF74E5C}" type="datetime1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4B11-4BCE-4B8B-BF5F-92D92355B9EB}" type="datetime1">
              <a:rPr lang="en-US" smtClean="0"/>
              <a:t>3/1/2022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8D3A-6ECF-4BDC-B037-4A3982580265}" type="datetime1">
              <a:rPr lang="en-US" smtClean="0"/>
              <a:t>3/1/2022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E17D-7E65-449B-AEB7-19E28DC0AAF5}" type="datetime1">
              <a:rPr lang="en-US" smtClean="0"/>
              <a:t>3/1/2022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1FED-B1A0-4AA6-BFA7-BC59AAEED7DB}" type="datetime1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8EBC2-14CF-4EF6-9B8E-FE251B34F17F}" type="datetime1">
              <a:rPr lang="en-US" smtClean="0"/>
              <a:t>3/1/2022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70B718A7-7266-41E7-AB7E-E507ECB2E86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7C2C33F3-8D82-47CE-9F1C-166CE17637E0}" type="datetime1">
              <a:rPr lang="en-US" smtClean="0"/>
              <a:t>3/1/2022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="" xmlns:a16="http://schemas.microsoft.com/office/drawing/2014/main" id="{8D0D6D3E-D7F9-4591-9CA9-DDF4DB1F73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9D013FD-4B3F-4D24-9996-5B5538A46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6182" y="4310748"/>
            <a:ext cx="5355100" cy="1727196"/>
          </a:xfrm>
        </p:spPr>
        <p:txBody>
          <a:bodyPr anchor="b">
            <a:normAutofit fontScale="85000" lnSpcReduction="20000"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Supervised By: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Dr.</a:t>
            </a:r>
            <a:r>
              <a:rPr lang="en-US" sz="3200" b="1" spc="-15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Ali</a:t>
            </a:r>
            <a:r>
              <a:rPr lang="en-US" sz="3200" b="1" spc="-5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Zidane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TA.</a:t>
            </a:r>
            <a:r>
              <a:rPr lang="en-US" sz="3200" b="1" spc="-1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Mona</a:t>
            </a:r>
            <a:r>
              <a:rPr lang="en-US" sz="3200" b="1" spc="-5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Khamis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TA.</a:t>
            </a:r>
            <a:r>
              <a:rPr lang="en-US" sz="3200" b="1" spc="-15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Nesma</a:t>
            </a:r>
            <a:r>
              <a:rPr lang="en-US" sz="3200" b="1" spc="-5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Mostafa</a:t>
            </a:r>
            <a:endParaRPr lang="en-U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C4C9F2B0-1044-46EB-8AEB-C3BFFDE6C2C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D28B54C3-B57B-472A-B96E-1FCB67093D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8123339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7DB3C429-F8DA-49B9-AF84-21996FCF78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230722" y="-107388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F67AE9D7-BFB5-4D9D-A221-C8BE13F7C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885374"/>
            <a:ext cx="4756163" cy="4883327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graphicFrame>
        <p:nvGraphicFramePr>
          <p:cNvPr id="4" name="Table 5">
            <a:extLst>
              <a:ext uri="{FF2B5EF4-FFF2-40B4-BE49-F238E27FC236}">
                <a16:creationId xmlns="" xmlns:a16="http://schemas.microsoft.com/office/drawing/2014/main" id="{78D0054B-E5CA-47DD-8B5E-07C554112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233325"/>
              </p:ext>
            </p:extLst>
          </p:nvPr>
        </p:nvGraphicFramePr>
        <p:xfrm>
          <a:off x="476456" y="326959"/>
          <a:ext cx="6367464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3593">
                  <a:extLst>
                    <a:ext uri="{9D8B030D-6E8A-4147-A177-3AD203B41FA5}">
                      <a16:colId xmlns="" xmlns:a16="http://schemas.microsoft.com/office/drawing/2014/main" val="3298310548"/>
                    </a:ext>
                  </a:extLst>
                </a:gridCol>
                <a:gridCol w="2843871">
                  <a:extLst>
                    <a:ext uri="{9D8B030D-6E8A-4147-A177-3AD203B41FA5}">
                      <a16:colId xmlns="" xmlns:a16="http://schemas.microsoft.com/office/drawing/2014/main" val="3679186910"/>
                    </a:ext>
                  </a:extLst>
                </a:gridCol>
              </a:tblGrid>
              <a:tr h="5740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1750400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Mina Morkos Mikhael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20180303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45337009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Omar Shokry Mohamed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20180177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63081600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Mayar El-hussieny Mohamed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20180148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9270774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Esraa Ahmed El-Sayed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20180041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2301145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Abdelrahman Mohamed Soliman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20180148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5249903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45143" y="6371771"/>
            <a:ext cx="227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Graduation Project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69028" y="6357256"/>
            <a:ext cx="259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Academic Year 2021-2022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17029" y="6371771"/>
            <a:ext cx="229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Mid-Year Presentation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2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91E5A9A7-95C6-4F4F-B00E-C82E07FE62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D07DD2DE-F619-49DD-B5E7-03A290FF4E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85149191-5F60-4A28-AAFF-039F96B0F3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D20DC0-3A47-48E9-8E5A-7F385514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767110"/>
            <a:ext cx="3012073" cy="14420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S</a:t>
            </a:r>
            <a:r>
              <a:rPr lang="en-US" sz="3200" b="1" kern="1200" dirty="0" smtClean="0">
                <a:solidFill>
                  <a:srgbClr val="FFFFFF"/>
                </a:solidFill>
              </a:rPr>
              <a:t>ystem </a:t>
            </a:r>
            <a:r>
              <a:rPr lang="en-US" sz="3200" b="1" dirty="0">
                <a:solidFill>
                  <a:srgbClr val="FFFFFF"/>
                </a:solidFill>
              </a:rPr>
              <a:t>A</a:t>
            </a:r>
            <a:r>
              <a:rPr lang="en-US" sz="3200" b="1" kern="1200" dirty="0" smtClean="0">
                <a:solidFill>
                  <a:srgbClr val="FFFFFF"/>
                </a:solidFill>
              </a:rPr>
              <a:t>rchitecture</a:t>
            </a:r>
            <a:endParaRPr lang="en-US" sz="3200" b="1" kern="1200" dirty="0">
              <a:solidFill>
                <a:srgbClr val="FFFFFF"/>
              </a:solidFill>
            </a:endParaRPr>
          </a:p>
        </p:txBody>
      </p:sp>
      <p:pic>
        <p:nvPicPr>
          <p:cNvPr id="4" name="image3.jpeg">
            <a:extLst>
              <a:ext uri="{FF2B5EF4-FFF2-40B4-BE49-F238E27FC236}">
                <a16:creationId xmlns="" xmlns:a16="http://schemas.microsoft.com/office/drawing/2014/main" id="{987A8923-841A-42E5-A2A1-22D8BB2CB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01043" y="203199"/>
            <a:ext cx="7329700" cy="6444343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96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Stakeholders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 Citizens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b="1" dirty="0" smtClean="0"/>
              <a:t>Age</a:t>
            </a:r>
            <a:r>
              <a:rPr lang="en-US" dirty="0" smtClean="0"/>
              <a:t>: 15-60.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b="1" dirty="0" smtClean="0"/>
              <a:t>Education</a:t>
            </a:r>
            <a:r>
              <a:rPr lang="en-US" dirty="0" smtClean="0"/>
              <a:t>: Intermediate.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b="1" dirty="0" smtClean="0"/>
              <a:t>Mobile experience</a:t>
            </a:r>
            <a:r>
              <a:rPr lang="en-US" dirty="0" smtClean="0"/>
              <a:t>: Intermediate.</a:t>
            </a:r>
            <a:endParaRPr lang="en-US" dirty="0"/>
          </a:p>
          <a:p>
            <a:r>
              <a:rPr lang="en-US" dirty="0" smtClean="0"/>
              <a:t>Ministry of Health.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8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="" xmlns:a16="http://schemas.microsoft.com/office/drawing/2014/main" id="{91E5A9A7-95C6-4F4F-B00E-C82E07FE62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5">
            <a:extLst>
              <a:ext uri="{FF2B5EF4-FFF2-40B4-BE49-F238E27FC236}">
                <a16:creationId xmlns="" xmlns:a16="http://schemas.microsoft.com/office/drawing/2014/main" id="{D07DD2DE-F619-49DD-B5E7-03A290FF4E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7">
            <a:extLst>
              <a:ext uri="{FF2B5EF4-FFF2-40B4-BE49-F238E27FC236}">
                <a16:creationId xmlns="" xmlns:a16="http://schemas.microsoft.com/office/drawing/2014/main" id="{85149191-5F60-4A28-AAFF-039F96B0F3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9">
            <a:extLst>
              <a:ext uri="{FF2B5EF4-FFF2-40B4-BE49-F238E27FC236}">
                <a16:creationId xmlns="" xmlns:a16="http://schemas.microsoft.com/office/drawing/2014/main" id="{F8260ED5-17F7-4158-B241-D51DD4CF1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1EE690-067D-46F5-BC18-17F6A423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767106"/>
            <a:ext cx="337856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F</a:t>
            </a:r>
            <a:r>
              <a:rPr lang="en-US" sz="3200" b="1" kern="1200" dirty="0" smtClean="0">
                <a:solidFill>
                  <a:srgbClr val="FFFFFF"/>
                </a:solidFill>
              </a:rPr>
              <a:t>unctional </a:t>
            </a:r>
            <a:r>
              <a:rPr lang="en-US" sz="3200" b="1" dirty="0">
                <a:solidFill>
                  <a:srgbClr val="FFFFFF"/>
                </a:solidFill>
              </a:rPr>
              <a:t>R</a:t>
            </a:r>
            <a:r>
              <a:rPr lang="en-US" sz="3200" b="1" kern="1200" dirty="0" smtClean="0">
                <a:solidFill>
                  <a:srgbClr val="FFFFFF"/>
                </a:solidFill>
              </a:rPr>
              <a:t>equirements</a:t>
            </a:r>
            <a:endParaRPr lang="en-US" sz="3200" b="1" kern="1200" dirty="0">
              <a:solidFill>
                <a:srgbClr val="FFFFFF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="" xmlns:a16="http://schemas.microsoft.com/office/drawing/2014/main" id="{2A622D25-DA3B-47EB-923F-F93B92829F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0779320"/>
              </p:ext>
            </p:extLst>
          </p:nvPr>
        </p:nvGraphicFramePr>
        <p:xfrm>
          <a:off x="4502428" y="123987"/>
          <a:ext cx="7479365" cy="65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596">
                  <a:extLst>
                    <a:ext uri="{9D8B030D-6E8A-4147-A177-3AD203B41FA5}">
                      <a16:colId xmlns="" xmlns:a16="http://schemas.microsoft.com/office/drawing/2014/main" val="1994009123"/>
                    </a:ext>
                  </a:extLst>
                </a:gridCol>
                <a:gridCol w="5372769">
                  <a:extLst>
                    <a:ext uri="{9D8B030D-6E8A-4147-A177-3AD203B41FA5}">
                      <a16:colId xmlns="" xmlns:a16="http://schemas.microsoft.com/office/drawing/2014/main" val="3389710286"/>
                    </a:ext>
                  </a:extLst>
                </a:gridCol>
              </a:tblGrid>
              <a:tr h="539088"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 Name</a:t>
                      </a:r>
                      <a:endParaRPr lang="en-US" sz="2400" dirty="0"/>
                    </a:p>
                  </a:txBody>
                  <a:tcPr marL="89931" marR="89931" marT="44965" marB="449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400" dirty="0"/>
                    </a:p>
                  </a:txBody>
                  <a:tcPr marL="89931" marR="89931" marT="44965" marB="44965"/>
                </a:tc>
                <a:extLst>
                  <a:ext uri="{0D108BD9-81ED-4DB2-BD59-A6C34878D82A}">
                    <a16:rowId xmlns="" xmlns:a16="http://schemas.microsoft.com/office/drawing/2014/main" val="3216781114"/>
                  </a:ext>
                </a:extLst>
              </a:tr>
              <a:tr h="524944">
                <a:tc>
                  <a:txBody>
                    <a:bodyPr/>
                    <a:lstStyle/>
                    <a:p>
                      <a:pPr marL="73025" marR="0"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73025" marR="0"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Check</a:t>
                      </a:r>
                      <a:r>
                        <a:rPr lang="en-US" sz="1800" b="1" spc="-20" dirty="0" smtClean="0">
                          <a:effectLst/>
                        </a:rPr>
                        <a:t> </a:t>
                      </a:r>
                      <a:r>
                        <a:rPr lang="en-US" sz="1800" b="1" dirty="0" smtClean="0">
                          <a:effectLst/>
                        </a:rPr>
                        <a:t>infected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4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800" spc="-15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will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ask</a:t>
                      </a:r>
                      <a:r>
                        <a:rPr lang="en-US" sz="18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en-US" sz="1800" spc="-1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specify</a:t>
                      </a:r>
                      <a:r>
                        <a:rPr lang="en-US" sz="1800" spc="-1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his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current</a:t>
                      </a:r>
                      <a:r>
                        <a:rPr lang="en-US" sz="18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medical</a:t>
                      </a:r>
                      <a:r>
                        <a:rPr lang="en-US" sz="1800" spc="-1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status.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879264519"/>
                  </a:ext>
                </a:extLst>
              </a:tr>
              <a:tr h="784288">
                <a:tc>
                  <a:txBody>
                    <a:bodyPr/>
                    <a:lstStyle/>
                    <a:p>
                      <a:pPr marL="73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73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Detect</a:t>
                      </a:r>
                      <a:r>
                        <a:rPr lang="en-US" sz="1800" b="1" spc="-20" dirty="0" smtClean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current</a:t>
                      </a:r>
                      <a:r>
                        <a:rPr lang="en-US" sz="1800" b="1" spc="-15" dirty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location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800" spc="-15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will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show</a:t>
                      </a:r>
                      <a:r>
                        <a:rPr lang="en-US" sz="1800" spc="-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 map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en-US" sz="1800" spc="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en-US" sz="1800" spc="-1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his</a:t>
                      </a:r>
                      <a:r>
                        <a:rPr lang="en-US" sz="1800" spc="-1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current</a:t>
                      </a:r>
                      <a:r>
                        <a:rPr lang="en-US" sz="1800" spc="-1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location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and display</a:t>
                      </a:r>
                      <a:r>
                        <a:rPr lang="en-US" sz="1800" spc="-1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if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is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800" spc="-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safe</a:t>
                      </a:r>
                      <a:r>
                        <a:rPr lang="en-US" sz="1800" spc="-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area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</a:t>
                      </a:r>
                      <a:r>
                        <a:rPr lang="en-US" sz="1800" spc="-1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not.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278190313"/>
                  </a:ext>
                </a:extLst>
              </a:tr>
              <a:tr h="608083">
                <a:tc>
                  <a:txBody>
                    <a:bodyPr/>
                    <a:lstStyle/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Detect destination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 will detect the destination he want to go.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940921169"/>
                  </a:ext>
                </a:extLst>
              </a:tr>
              <a:tr h="524944">
                <a:tc>
                  <a:txBody>
                    <a:bodyPr/>
                    <a:lstStyle/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Detect destination risk 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 will detect destination risk for the user.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45275695"/>
                  </a:ext>
                </a:extLst>
              </a:tr>
              <a:tr h="524944">
                <a:tc>
                  <a:txBody>
                    <a:bodyPr/>
                    <a:lstStyle/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map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 updates map when detecting a new infected case.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</a:tr>
              <a:tr h="784288">
                <a:tc>
                  <a:txBody>
                    <a:bodyPr/>
                    <a:lstStyle/>
                    <a:p>
                      <a:pPr marL="73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73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Display</a:t>
                      </a:r>
                      <a:r>
                        <a:rPr lang="en-US" sz="1800" b="1" spc="-15" dirty="0" smtClean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WHO</a:t>
                      </a:r>
                      <a:r>
                        <a:rPr lang="en-US" sz="1800" b="1" spc="-10" dirty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questions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800" spc="-25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acts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like</a:t>
                      </a:r>
                      <a:r>
                        <a:rPr lang="en-US" sz="1800" spc="-1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8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test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en-US" sz="18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each</a:t>
                      </a:r>
                      <a:r>
                        <a:rPr lang="en-US" sz="18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en-US" sz="18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get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preliminary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insights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about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his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current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health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situation.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109637897"/>
                  </a:ext>
                </a:extLst>
              </a:tr>
              <a:tr h="655625">
                <a:tc>
                  <a:txBody>
                    <a:bodyPr/>
                    <a:lstStyle/>
                    <a:p>
                      <a:pPr marL="73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73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Display</a:t>
                      </a:r>
                      <a:r>
                        <a:rPr lang="en-US" sz="1800" b="1" spc="-25" dirty="0" smtClean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cases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5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800" spc="-25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displays</a:t>
                      </a:r>
                      <a:r>
                        <a:rPr lang="en-US" sz="18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current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status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infected,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recovered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death</a:t>
                      </a:r>
                      <a:r>
                        <a:rPr lang="en-US" sz="1800" spc="-2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cases.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714929219"/>
                  </a:ext>
                </a:extLst>
              </a:tr>
              <a:tr h="484403">
                <a:tc>
                  <a:txBody>
                    <a:bodyPr/>
                    <a:lstStyle/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Update</a:t>
                      </a:r>
                      <a:r>
                        <a:rPr lang="en-US" sz="1800" b="1" spc="-25" dirty="0" smtClean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cases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800" spc="-25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updates</a:t>
                      </a:r>
                      <a:r>
                        <a:rPr lang="en-US" sz="1800" spc="-1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cases.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4004414281"/>
                  </a:ext>
                </a:extLst>
              </a:tr>
              <a:tr h="524944">
                <a:tc>
                  <a:txBody>
                    <a:bodyPr/>
                    <a:lstStyle/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73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Display</a:t>
                      </a:r>
                      <a:r>
                        <a:rPr lang="en-US" sz="1800" b="1" spc="-15" dirty="0" smtClean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symptoms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800" spc="-3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displays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symptoms</a:t>
                      </a:r>
                      <a:r>
                        <a:rPr lang="en-US" sz="1800" spc="-1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that</a:t>
                      </a:r>
                      <a:r>
                        <a:rPr lang="en-US" sz="1800" spc="-2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should be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aware</a:t>
                      </a:r>
                      <a:r>
                        <a:rPr lang="en-US" sz="1800" spc="-2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136999788"/>
                  </a:ext>
                </a:extLst>
              </a:tr>
              <a:tr h="518689">
                <a:tc>
                  <a:txBody>
                    <a:bodyPr/>
                    <a:lstStyle/>
                    <a:p>
                      <a:pPr marL="73025" marR="0">
                        <a:lnSpc>
                          <a:spcPts val="1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dirty="0" smtClean="0">
                        <a:effectLst/>
                      </a:endParaRPr>
                    </a:p>
                    <a:p>
                      <a:pPr marL="73025" marR="0">
                        <a:lnSpc>
                          <a:spcPts val="1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Display</a:t>
                      </a:r>
                      <a:r>
                        <a:rPr lang="en-US" sz="1800" b="1" spc="-20" dirty="0" smtClean="0">
                          <a:effectLst/>
                        </a:rPr>
                        <a:t> </a:t>
                      </a:r>
                      <a:r>
                        <a:rPr lang="en-US" sz="1800" b="1" dirty="0">
                          <a:effectLst/>
                        </a:rPr>
                        <a:t>preventions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0">
                        <a:lnSpc>
                          <a:spcPts val="1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00025" marR="0">
                        <a:lnSpc>
                          <a:spcPts val="1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</a:t>
                      </a:r>
                      <a:r>
                        <a:rPr lang="en-US" sz="1800" spc="-3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displays</a:t>
                      </a:r>
                      <a:r>
                        <a:rPr lang="en-US" sz="1800" spc="-2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preventions</a:t>
                      </a:r>
                      <a:r>
                        <a:rPr lang="en-US" sz="1800" spc="-1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that</a:t>
                      </a:r>
                      <a:r>
                        <a:rPr lang="en-US" sz="1800" spc="-2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</a:t>
                      </a:r>
                      <a:r>
                        <a:rPr lang="en-US" sz="1800" spc="-5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should.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949241870"/>
                  </a:ext>
                </a:extLst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2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1E5A9A7-95C6-4F4F-B00E-C82E07FE62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07DD2DE-F619-49DD-B5E7-03A290FF4E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5149191-5F60-4A28-AAFF-039F96B0F3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8FFBE0-CA5A-4483-B78A-CF578C74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767106"/>
            <a:ext cx="295106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Non-Functional Requirements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A0EE921B-87CC-4BF8-9992-E5E4CE6A29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8070176"/>
              </p:ext>
            </p:extLst>
          </p:nvPr>
        </p:nvGraphicFramePr>
        <p:xfrm>
          <a:off x="4040740" y="543770"/>
          <a:ext cx="8151259" cy="5513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0950">
                  <a:extLst>
                    <a:ext uri="{9D8B030D-6E8A-4147-A177-3AD203B41FA5}">
                      <a16:colId xmlns="" xmlns:a16="http://schemas.microsoft.com/office/drawing/2014/main" val="1593674641"/>
                    </a:ext>
                  </a:extLst>
                </a:gridCol>
                <a:gridCol w="6380309">
                  <a:extLst>
                    <a:ext uri="{9D8B030D-6E8A-4147-A177-3AD203B41FA5}">
                      <a16:colId xmlns="" xmlns:a16="http://schemas.microsoft.com/office/drawing/2014/main" val="3358546458"/>
                    </a:ext>
                  </a:extLst>
                </a:gridCol>
              </a:tblGrid>
              <a:tr h="453941"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</a:rPr>
                        <a:t>Name</a:t>
                      </a:r>
                      <a:endParaRPr lang="en-US" sz="2400" dirty="0"/>
                    </a:p>
                  </a:txBody>
                  <a:tcPr marL="76217" marR="76217" marT="38108" marB="3810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</a:rPr>
                        <a:t>Description</a:t>
                      </a:r>
                      <a:endParaRPr lang="en-US" sz="2400" dirty="0"/>
                    </a:p>
                  </a:txBody>
                  <a:tcPr marL="76217" marR="76217" marT="38108" marB="38108"/>
                </a:tc>
                <a:extLst>
                  <a:ext uri="{0D108BD9-81ED-4DB2-BD59-A6C34878D82A}">
                    <a16:rowId xmlns="" xmlns:a16="http://schemas.microsoft.com/office/drawing/2014/main" val="3912195435"/>
                  </a:ext>
                </a:extLst>
              </a:tr>
              <a:tr h="1382457">
                <a:tc>
                  <a:txBody>
                    <a:bodyPr/>
                    <a:lstStyle/>
                    <a:p>
                      <a:r>
                        <a:rPr lang="en-US" sz="1800" b="1" dirty="0"/>
                        <a:t>Usability</a:t>
                      </a:r>
                    </a:p>
                  </a:txBody>
                  <a:tcPr marL="76217" marR="76217" marT="38108" marB="3810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Application interface is highly usable which makes the application easy-to-learn and easy-to-use by users. Interface behaves similar to other very-known applications such as </a:t>
                      </a:r>
                      <a:r>
                        <a:rPr lang="en-US" sz="1800" dirty="0" err="1"/>
                        <a:t>uber</a:t>
                      </a:r>
                      <a:r>
                        <a:rPr lang="en-US" sz="1800" dirty="0"/>
                        <a:t> and google maps in menu format, color schemes, etc. </a:t>
                      </a:r>
                      <a:endParaRPr lang="en-US" sz="1800" dirty="0" smtClean="0"/>
                    </a:p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Usability Features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Persistent navigation.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Presentation and content.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 theory.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 Recognition.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principles.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Feedback.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Affordance.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17" marR="76217" marT="38108" marB="38108"/>
                </a:tc>
                <a:extLst>
                  <a:ext uri="{0D108BD9-81ED-4DB2-BD59-A6C34878D82A}">
                    <a16:rowId xmlns="" xmlns:a16="http://schemas.microsoft.com/office/drawing/2014/main" val="1931939509"/>
                  </a:ext>
                </a:extLst>
              </a:tr>
              <a:tr h="1691960">
                <a:tc>
                  <a:txBody>
                    <a:bodyPr/>
                    <a:lstStyle/>
                    <a:p>
                      <a:r>
                        <a:rPr lang="en-US" sz="1800" b="1" dirty="0"/>
                        <a:t>Security</a:t>
                      </a:r>
                    </a:p>
                  </a:txBody>
                  <a:tcPr marL="76217" marR="76217" marT="38108" marB="38108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Flutter provides various security and authentication plugins. By integrating a </a:t>
                      </a:r>
                      <a:r>
                        <a:rPr lang="en-US" sz="1800" dirty="0" smtClean="0"/>
                        <a:t>sign-in </a:t>
                      </a:r>
                      <a:r>
                        <a:rPr lang="en-US" sz="1800" dirty="0"/>
                        <a:t>plugin, developers can easily add an authentication check in an app. It also offers a secure data storage plugin named </a:t>
                      </a:r>
                      <a:r>
                        <a:rPr lang="en-US" sz="1800" dirty="0" err="1"/>
                        <a:t>NSUserDefault</a:t>
                      </a:r>
                      <a:r>
                        <a:rPr lang="en-US" sz="1800" dirty="0"/>
                        <a:t> for IOS and </a:t>
                      </a:r>
                      <a:r>
                        <a:rPr lang="en-US" sz="1800" dirty="0" err="1"/>
                        <a:t>SharedPreferences</a:t>
                      </a:r>
                      <a:r>
                        <a:rPr lang="en-US" sz="1800" dirty="0"/>
                        <a:t> for Android.</a:t>
                      </a:r>
                    </a:p>
                  </a:txBody>
                  <a:tcPr marL="76217" marR="76217" marT="38108" marB="38108"/>
                </a:tc>
                <a:extLst>
                  <a:ext uri="{0D108BD9-81ED-4DB2-BD59-A6C34878D82A}">
                    <a16:rowId xmlns="" xmlns:a16="http://schemas.microsoft.com/office/drawing/2014/main" val="1965958315"/>
                  </a:ext>
                </a:extLst>
              </a:tr>
            </a:tbl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25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1E5A9A7-95C6-4F4F-B00E-C82E07FE62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07DD2DE-F619-49DD-B5E7-03A290FF4E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5149191-5F60-4A28-AAFF-039F96B0F3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F8260ED5-17F7-4158-B241-D51DD4CF1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01A225-C932-407B-B25D-0176D4B0C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810649"/>
            <a:ext cx="3378564" cy="10066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Use-case </a:t>
            </a:r>
            <a:r>
              <a:rPr lang="en-US" sz="3200" b="1" dirty="0" smtClean="0">
                <a:solidFill>
                  <a:srgbClr val="FFFFFF"/>
                </a:solidFill>
              </a:rPr>
              <a:t>D</a:t>
            </a:r>
            <a:r>
              <a:rPr lang="en-US" sz="3200" b="1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iagram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956" y="3"/>
            <a:ext cx="7331974" cy="6875816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4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9203DE33-2CD4-4CA8-9AF3-37C3B65133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AF57B88-1D4C-41FA-A761-EC1DD10C35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2548F45-5164-4ABB-8212-7F293FDED8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9565" y="2659407"/>
            <a:ext cx="4355594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5E81CCFB-7BEF-4186-86FB-D09450B4D0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F9D31A-2AC3-4466-8C69-6433CD99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5" y="460469"/>
            <a:ext cx="3052293" cy="6021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Specify current medical status</a:t>
            </a:r>
            <a: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b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Select destination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050329"/>
              </p:ext>
            </p:extLst>
          </p:nvPr>
        </p:nvGraphicFramePr>
        <p:xfrm>
          <a:off x="4040741" y="159399"/>
          <a:ext cx="8151260" cy="23425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29821"/>
                <a:gridCol w="2829821"/>
                <a:gridCol w="2491618"/>
              </a:tblGrid>
              <a:tr h="212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Use case ID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 case name: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Specify current medical status.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Brief description: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detects his current medical status (infected or not).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Actor: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Related use case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Update map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Pre-conditions: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must be logged in.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59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Post-conditions: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If he is infected the system will show him as an infected case for other people to be far from him.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2962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Flow of activities: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System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4259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>
                          <a:effectLst/>
                        </a:rPr>
                        <a:t>User select his medical state,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42950" marR="0" lvl="1" indent="-2857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updates map for other users.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402744"/>
              </p:ext>
            </p:extLst>
          </p:nvPr>
        </p:nvGraphicFramePr>
        <p:xfrm>
          <a:off x="4038604" y="3245646"/>
          <a:ext cx="8151259" cy="2994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3169"/>
                <a:gridCol w="2843169"/>
                <a:gridCol w="2464921"/>
              </a:tblGrid>
              <a:tr h="2495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Use case ID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2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5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 case name: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Select destination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5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Brief description: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detects the destination that he wants to know the level of risk there.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5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Actor: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5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Related use cases: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Detect destination risk.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5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Pre-conditions: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GPS is on and user is logged in.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5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Post-conditions: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The system will show the user level of risk in the selected destination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524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Flow of activities: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System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998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>
                          <a:effectLst/>
                        </a:rPr>
                        <a:t>User select destination.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42950" marR="0" lvl="1" indent="-2857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detects destination risk.</a:t>
                      </a:r>
                      <a:endParaRPr lang="en-US" sz="1100" dirty="0">
                        <a:effectLst/>
                      </a:endParaRPr>
                    </a:p>
                    <a:p>
                      <a:pPr marL="742950" marR="0" lvl="1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shows level of risk.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9203DE33-2CD4-4CA8-9AF3-37C3B65133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AF57B88-1D4C-41FA-A761-EC1DD10C35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2548F45-5164-4ABB-8212-7F293FDED8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9565" y="2659407"/>
            <a:ext cx="4355594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5E81CCFB-7BEF-4186-86FB-D09450B4D0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F9D31A-2AC3-4466-8C69-6433CD99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5" y="460469"/>
            <a:ext cx="3052293" cy="6021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Detect current location</a:t>
            </a:r>
            <a:b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Display WHO questions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137038"/>
              </p:ext>
            </p:extLst>
          </p:nvPr>
        </p:nvGraphicFramePr>
        <p:xfrm>
          <a:off x="4040742" y="290285"/>
          <a:ext cx="8151258" cy="22116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3169"/>
                <a:gridCol w="2843169"/>
                <a:gridCol w="2464920"/>
              </a:tblGrid>
              <a:tr h="2211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Use case ID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3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11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 case name: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Detect current location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11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Brief description: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can see for his current location the nearest infected cases.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11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Actor: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11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Pre-conditions: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GPS is on and user is logged in.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11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Post-conditions: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The system will show the infected cases around the user.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117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Flow of activities: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System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6635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>
                          <a:effectLst/>
                        </a:rPr>
                        <a:t>Opens map to see his current location.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42950" marR="0" lvl="1" indent="-2857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shows nearest infected cases around the user.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015092"/>
              </p:ext>
            </p:extLst>
          </p:nvPr>
        </p:nvGraphicFramePr>
        <p:xfrm>
          <a:off x="4038604" y="3278306"/>
          <a:ext cx="8153397" cy="27342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3915"/>
                <a:gridCol w="2843915"/>
                <a:gridCol w="2465567"/>
              </a:tblGrid>
              <a:tr h="2485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Use case ID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4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85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 case name: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Display WHO questions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85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Brief description: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does an exam test to get a preliminary insight about his medical status.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85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Actor: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85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Pre-conditions: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is logged in.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85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Post-conditions: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The system will show the user level of risk in the selected destination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857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Flow of activities: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System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9942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User selects to do the test.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42950" marR="0" lvl="1" indent="-2857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shows test questions and displays the result after the user ends the test.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9203DE33-2CD4-4CA8-9AF3-37C3B65133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AF57B88-1D4C-41FA-A761-EC1DD10C35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2548F45-5164-4ABB-8212-7F293FDED8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9565" y="2659407"/>
            <a:ext cx="4355594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5E81CCFB-7BEF-4186-86FB-D09450B4D0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F9D31A-2AC3-4466-8C69-6433CD99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5" y="460469"/>
            <a:ext cx="3052293" cy="6021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Display symptoms</a:t>
            </a:r>
            <a:b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Display cases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3707"/>
              </p:ext>
            </p:extLst>
          </p:nvPr>
        </p:nvGraphicFramePr>
        <p:xfrm>
          <a:off x="4040742" y="145142"/>
          <a:ext cx="8151258" cy="23568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3169"/>
                <a:gridCol w="2843169"/>
                <a:gridCol w="2464920"/>
              </a:tblGrid>
              <a:tr h="2821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Use case ID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93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 case name: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Display symptoms.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93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Brief description: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wants to get an idea about virus symptoms.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93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Actor: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93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Pre-conditions: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is logged in.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93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Post-conditions: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The system will show symptoms of the virus.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9338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Flow of activities: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System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5186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>
                          <a:effectLst/>
                        </a:rPr>
                        <a:t>User select symptoms.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42950" marR="0" lvl="1" indent="-2857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shows symptoms.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080959"/>
              </p:ext>
            </p:extLst>
          </p:nvPr>
        </p:nvGraphicFramePr>
        <p:xfrm>
          <a:off x="4040741" y="3437911"/>
          <a:ext cx="8151259" cy="30064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3169"/>
                <a:gridCol w="2843169"/>
                <a:gridCol w="2464921"/>
              </a:tblGrid>
              <a:tr h="273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Use case ID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 case name: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Display cases.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Brief description: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wants to see current pandemic statistics.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Actor: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Related use cases: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Update cases.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Pre-conditions: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 is logged in.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Post-conditions: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The system will show current pandemic statistics.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312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Flow of activities: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User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System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8199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>
                          <a:effectLst/>
                        </a:rPr>
                        <a:t>User selects pandemic statistics.</a:t>
                      </a:r>
                      <a:endParaRPr lang="en-US" sz="11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42950" marR="0" lvl="1" indent="-285750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updates cases.</a:t>
                      </a:r>
                      <a:endParaRPr lang="en-US" sz="1100" dirty="0">
                        <a:effectLst/>
                      </a:endParaRPr>
                    </a:p>
                    <a:p>
                      <a:pPr marL="742950" marR="0" lvl="1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300" dirty="0">
                          <a:effectLst/>
                        </a:rPr>
                        <a:t>System shows pandemic statistics.</a:t>
                      </a:r>
                      <a:endParaRPr lang="en-US" sz="11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9203DE33-2CD4-4CA8-9AF3-37C3B65133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AF57B88-1D4C-41FA-A761-EC1DD10C35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2548F45-5164-4ABB-8212-7F293FDED8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9565" y="2659407"/>
            <a:ext cx="4355594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5E81CCFB-7BEF-4186-86FB-D09450B4D0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F9D31A-2AC3-4466-8C69-6433CD99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5" y="2950391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Class </a:t>
            </a:r>
            <a:r>
              <a:rPr lang="en-US" sz="3200" b="1" dirty="0" smtClean="0">
                <a:solidFill>
                  <a:srgbClr val="FFFFFF"/>
                </a:solidFill>
              </a:rPr>
              <a:t>Diagram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50" y="1103086"/>
            <a:ext cx="8172450" cy="490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9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4" y="1410084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4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767925" y="3588089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91" y="1399945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1C3746-C66B-45BB-B1AB-E00FC7B2D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3059201"/>
            <a:ext cx="3571105" cy="915155"/>
          </a:xfrm>
        </p:spPr>
        <p:txBody>
          <a:bodyPr anchor="b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S</a:t>
            </a:r>
            <a:r>
              <a:rPr lang="en-US" sz="3200" b="1" dirty="0" smtClean="0">
                <a:solidFill>
                  <a:srgbClr val="FFFFFF"/>
                </a:solidFill>
              </a:rPr>
              <a:t>equence Diagram</a:t>
            </a: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="" xmlns:a16="http://schemas.microsoft.com/office/drawing/2014/main" id="{F028EA26-F7BB-4CB5-A46F-66F20EBB1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525902"/>
            <a:ext cx="7171668" cy="5779053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5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Idea</a:t>
            </a:r>
          </a:p>
          <a:p>
            <a:r>
              <a:rPr lang="en-US" dirty="0" smtClean="0"/>
              <a:t>Problem Significance</a:t>
            </a:r>
          </a:p>
          <a:p>
            <a:r>
              <a:rPr lang="en-US" dirty="0" smtClean="0"/>
              <a:t>Project Specifications</a:t>
            </a:r>
          </a:p>
          <a:p>
            <a:r>
              <a:rPr lang="en-US" dirty="0"/>
              <a:t>Time </a:t>
            </a:r>
            <a:r>
              <a:rPr lang="en-US" dirty="0" smtClean="0"/>
              <a:t>Plan</a:t>
            </a:r>
          </a:p>
          <a:p>
            <a:r>
              <a:rPr lang="en-US" dirty="0"/>
              <a:t>Conclusion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50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9203DE33-2CD4-4CA8-9AF3-37C3B65133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AF57B88-1D4C-41FA-A761-EC1DD10C35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2548F45-5164-4ABB-8212-7F293FDED8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9565" y="2659407"/>
            <a:ext cx="4355594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5E81CCFB-7BEF-4186-86FB-D09450B4D0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F9D31A-2AC3-4466-8C69-6433CD99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5" y="460469"/>
            <a:ext cx="3052293" cy="6021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Login</a:t>
            </a:r>
            <a:r>
              <a:rPr lang="en-US" sz="3200" b="1" spc="-1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Sequence</a:t>
            </a:r>
            <a:r>
              <a:rPr lang="en-US" sz="3200" b="1" spc="-1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Diagram</a:t>
            </a:r>
            <a:b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Specify current medical status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2" name="image7.jpeg">
            <a:extLst>
              <a:ext uri="{FF2B5EF4-FFF2-40B4-BE49-F238E27FC236}">
                <a16:creationId xmlns="" xmlns:a16="http://schemas.microsoft.com/office/drawing/2014/main" id="{6111957A-9246-4C2C-BEF8-7EA180DD74F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7058" y="230420"/>
            <a:ext cx="7350777" cy="254381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3" y="2774230"/>
            <a:ext cx="7152292" cy="408334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4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9203DE33-2CD4-4CA8-9AF3-37C3B65133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AF57B88-1D4C-41FA-A761-EC1DD10C35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2548F45-5164-4ABB-8212-7F293FDED8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9565" y="2659407"/>
            <a:ext cx="4355594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5E81CCFB-7BEF-4186-86FB-D09450B4D0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F9D31A-2AC3-4466-8C69-6433CD99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5" y="460469"/>
            <a:ext cx="3052293" cy="6021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Detect current location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Select destination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3" y="478713"/>
            <a:ext cx="7152292" cy="2023268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3" y="3541486"/>
            <a:ext cx="7152291" cy="26416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9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9203DE33-2CD4-4CA8-9AF3-37C3B65133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AF57B88-1D4C-41FA-A761-EC1DD10C35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2548F45-5164-4ABB-8212-7F293FDED8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9565" y="2659407"/>
            <a:ext cx="4355594" cy="404074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5E81CCFB-7BEF-4186-86FB-D09450B4D0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F9D31A-2AC3-4466-8C69-6433CD99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5" y="460469"/>
            <a:ext cx="3052293" cy="6021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Display cases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Display symptoms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4" y="478713"/>
            <a:ext cx="7152290" cy="2023268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4" y="3936828"/>
            <a:ext cx="7152290" cy="207575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1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1E5A9A7-95C6-4F4F-B00E-C82E07FE62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07DD2DE-F619-49DD-B5E7-03A290FF4E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5149191-5F60-4A28-AAFF-039F96B0F3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F8260ED5-17F7-4158-B241-D51DD4CF1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3011ED-FD40-421B-96DD-611D2F45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5" y="3245648"/>
            <a:ext cx="2750455" cy="25933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1436915"/>
            <a:ext cx="8153397" cy="3976914"/>
          </a:xfrm>
        </p:spPr>
      </p:pic>
    </p:spTree>
    <p:extLst>
      <p:ext uri="{BB962C8B-B14F-4D97-AF65-F5344CB8AC3E}">
        <p14:creationId xmlns:p14="http://schemas.microsoft.com/office/powerpoint/2010/main" val="27746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4" name="YouCut_20220214_163444482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4914" y="1600200"/>
            <a:ext cx="7590972" cy="48006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Time Plan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Plan for previous and next four months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4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1E5A9A7-95C6-4F4F-B00E-C82E07FE62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07DD2DE-F619-49DD-B5E7-03A290FF4E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5149191-5F60-4A28-AAFF-039F96B0F3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F8260ED5-17F7-4158-B241-D51DD4CF1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49711E-7F9B-457A-B892-4A877AF40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3245646"/>
            <a:ext cx="3083667" cy="25933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Gantt Chart</a:t>
            </a:r>
          </a:p>
        </p:txBody>
      </p:sp>
      <p:pic>
        <p:nvPicPr>
          <p:cNvPr id="12" name="Content Placeholder 11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886"/>
          <a:stretch/>
        </p:blipFill>
        <p:spPr bwMode="auto">
          <a:xfrm>
            <a:off x="4040741" y="3"/>
            <a:ext cx="8151259" cy="68575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="" xmlns:a16="http://schemas.microsoft.com/office/drawing/2014/main" id="{91E5A9A7-95C6-4F4F-B00E-C82E07FE62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5">
            <a:extLst>
              <a:ext uri="{FF2B5EF4-FFF2-40B4-BE49-F238E27FC236}">
                <a16:creationId xmlns="" xmlns:a16="http://schemas.microsoft.com/office/drawing/2014/main" id="{D07DD2DE-F619-49DD-B5E7-03A290FF4E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7">
            <a:extLst>
              <a:ext uri="{FF2B5EF4-FFF2-40B4-BE49-F238E27FC236}">
                <a16:creationId xmlns="" xmlns:a16="http://schemas.microsoft.com/office/drawing/2014/main" id="{85149191-5F60-4A28-AAFF-039F96B0F3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9">
            <a:extLst>
              <a:ext uri="{FF2B5EF4-FFF2-40B4-BE49-F238E27FC236}">
                <a16:creationId xmlns="" xmlns:a16="http://schemas.microsoft.com/office/drawing/2014/main" id="{F8260ED5-17F7-4158-B241-D51DD4CF1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1EE690-067D-46F5-BC18-17F6A423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767106"/>
            <a:ext cx="337856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Previous four months</a:t>
            </a:r>
            <a:endParaRPr lang="en-US" sz="3200" b="1" kern="1200" dirty="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1986616"/>
              </p:ext>
            </p:extLst>
          </p:nvPr>
        </p:nvGraphicFramePr>
        <p:xfrm>
          <a:off x="4038603" y="172383"/>
          <a:ext cx="8153396" cy="6512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483"/>
                <a:gridCol w="1592581"/>
                <a:gridCol w="4575991"/>
                <a:gridCol w="1364341"/>
              </a:tblGrid>
              <a:tr h="376172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Task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Task Status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Problem Definition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the problem and document the objective of the solution system.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Stakeholders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persons who have an interest in the successful implementation of the system.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Functional Requirements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activities that the system must perform to support user’s work.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Non-Functional Requirements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required system characteristics other than the activities it must perform.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 Architecture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system overall architecture.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Use-cases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Identifying the activities that a system must perform in response to a request by a user.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Diagram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Identifying classes included in the problem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 Diagram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Diagramming the sequence of messages between actor and system.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entities, their attributes and their relationships.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Prototype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Making a demo of the application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3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="" xmlns:a16="http://schemas.microsoft.com/office/drawing/2014/main" id="{91E5A9A7-95C6-4F4F-B00E-C82E07FE62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40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5">
            <a:extLst>
              <a:ext uri="{FF2B5EF4-FFF2-40B4-BE49-F238E27FC236}">
                <a16:creationId xmlns="" xmlns:a16="http://schemas.microsoft.com/office/drawing/2014/main" id="{D07DD2DE-F619-49DD-B5E7-03A290FF4E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8496" y="2660475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7">
            <a:extLst>
              <a:ext uri="{FF2B5EF4-FFF2-40B4-BE49-F238E27FC236}">
                <a16:creationId xmlns="" xmlns:a16="http://schemas.microsoft.com/office/drawing/2014/main" id="{85149191-5F60-4A28-AAFF-039F96B0F3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-1180882" y="1638089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9">
            <a:extLst>
              <a:ext uri="{FF2B5EF4-FFF2-40B4-BE49-F238E27FC236}">
                <a16:creationId xmlns="" xmlns:a16="http://schemas.microsoft.com/office/drawing/2014/main" id="{F8260ED5-17F7-4158-B241-D51DD4CF1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3"/>
            <a:ext cx="4808302" cy="4088667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1EE690-067D-46F5-BC18-17F6A423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767106"/>
            <a:ext cx="337856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Next four months</a:t>
            </a:r>
            <a:endParaRPr lang="en-US" sz="3200" b="1" kern="1200" dirty="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6520188"/>
              </p:ext>
            </p:extLst>
          </p:nvPr>
        </p:nvGraphicFramePr>
        <p:xfrm>
          <a:off x="4040741" y="2687572"/>
          <a:ext cx="8153397" cy="111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997"/>
                <a:gridCol w="1712686"/>
                <a:gridCol w="4279865"/>
                <a:gridCol w="1525849"/>
              </a:tblGrid>
              <a:tr h="374468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Task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r>
                        <a:rPr lang="en-US" baseline="0" dirty="0" smtClean="0"/>
                        <a:t> Status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Implementation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 implementation of the application.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Incomplete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 unit and integration testing.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Incomplete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7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Covid Detector is an application for tracking the movement of each user and detect the level of risk in his current location or any other destination he wants to go.</a:t>
            </a:r>
          </a:p>
          <a:p>
            <a:endParaRPr lang="en-US" dirty="0" smtClean="0"/>
          </a:p>
          <a:p>
            <a:r>
              <a:rPr lang="en-US" dirty="0" smtClean="0"/>
              <a:t>Covid Detector also provides guidelines, preventions and test questions for a preliminary insight about each user’s current medical status.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1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Idea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 idea and domain of interest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48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48571" cy="6858000"/>
          </a:xfr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22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at home is very difficult as everyone has his own work which has to be done </a:t>
            </a:r>
            <a:r>
              <a:rPr lang="en-US" dirty="0" smtClean="0"/>
              <a:t>so people </a:t>
            </a:r>
            <a:r>
              <a:rPr lang="en-US" dirty="0"/>
              <a:t>has to go for their works and get mixed with each </a:t>
            </a:r>
            <a:r>
              <a:rPr lang="en-US" dirty="0" smtClean="0"/>
              <a:t>other.</a:t>
            </a:r>
          </a:p>
          <a:p>
            <a:r>
              <a:rPr lang="en-US" dirty="0"/>
              <a:t>This makes </a:t>
            </a:r>
            <a:r>
              <a:rPr lang="en-US" dirty="0" smtClean="0"/>
              <a:t>the number </a:t>
            </a:r>
            <a:r>
              <a:rPr lang="en-US" dirty="0"/>
              <a:t>of infected people increases exponentially and increases number of </a:t>
            </a:r>
            <a:r>
              <a:rPr lang="en-US" dirty="0" smtClean="0"/>
              <a:t>death cases.</a:t>
            </a:r>
          </a:p>
          <a:p>
            <a:r>
              <a:rPr lang="en-US" dirty="0" smtClean="0"/>
              <a:t>Our application </a:t>
            </a:r>
            <a:r>
              <a:rPr lang="en-US" dirty="0"/>
              <a:t>allows each user to know level of risk in his current position using the map </a:t>
            </a:r>
            <a:r>
              <a:rPr lang="en-US" dirty="0" smtClean="0"/>
              <a:t>of the </a:t>
            </a:r>
            <a:r>
              <a:rPr lang="en-US" dirty="0"/>
              <a:t>current </a:t>
            </a:r>
            <a:r>
              <a:rPr lang="en-US" dirty="0" smtClean="0"/>
              <a:t>location and </a:t>
            </a:r>
            <a:r>
              <a:rPr lang="en-US" dirty="0"/>
              <a:t>shows the closest infected cases to the user to take care </a:t>
            </a:r>
            <a:r>
              <a:rPr lang="en-US" dirty="0" smtClean="0"/>
              <a:t>about himself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Domain of interest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Information Systems.</a:t>
            </a:r>
          </a:p>
          <a:p>
            <a:pPr lvl="1"/>
            <a:r>
              <a:rPr lang="en-US" dirty="0" smtClean="0"/>
              <a:t>Software Engineering.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9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Problem Significance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Problem definition, previous solutions and suggested solution.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1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have to go everywhere to do their works without taking care to if they are surrounded by infected people or not so it increases number of infected people exponentially. </a:t>
            </a:r>
            <a:endParaRPr lang="en-US" dirty="0" smtClean="0"/>
          </a:p>
          <a:p>
            <a:r>
              <a:rPr lang="en-US" dirty="0" smtClean="0"/>
              <a:t>Also </a:t>
            </a:r>
            <a:r>
              <a:rPr lang="en-US" dirty="0"/>
              <a:t>when the symptoms appear on someone, he doesn’t care as he thinks that he catches a cold and ignore it</a:t>
            </a:r>
            <a:r>
              <a:rPr lang="en-US" dirty="0" smtClean="0"/>
              <a:t>.</a:t>
            </a:r>
          </a:p>
          <a:p>
            <a:r>
              <a:rPr lang="en-US" dirty="0"/>
              <a:t>Some people also do not care about preventions to protect themselves.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3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Suggested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Our application aims to: </a:t>
            </a:r>
          </a:p>
          <a:p>
            <a:pPr lvl="0"/>
            <a:r>
              <a:rPr lang="en-US" dirty="0"/>
              <a:t>Helps user to know the risk in his current location.</a:t>
            </a:r>
          </a:p>
          <a:p>
            <a:pPr lvl="0"/>
            <a:r>
              <a:rPr lang="en-US" dirty="0"/>
              <a:t>Helps user to know the level of risk in any destination location he wants to know.</a:t>
            </a:r>
          </a:p>
          <a:p>
            <a:pPr lvl="0"/>
            <a:r>
              <a:rPr lang="en-US" dirty="0"/>
              <a:t>Makes user specify his current medical situation (infected or not).</a:t>
            </a:r>
          </a:p>
          <a:p>
            <a:pPr lvl="0"/>
            <a:r>
              <a:rPr lang="en-US" dirty="0"/>
              <a:t>Makes user get a preliminary insight about his medical status by doing an exercise.</a:t>
            </a:r>
          </a:p>
          <a:p>
            <a:pPr lvl="0"/>
            <a:r>
              <a:rPr lang="en-US" dirty="0"/>
              <a:t>Allows user to keep updated with the numbers of the infected cases.</a:t>
            </a:r>
          </a:p>
          <a:p>
            <a:r>
              <a:rPr lang="en-US" dirty="0"/>
              <a:t>Allows user to get an idea about symptoms and preventions of the </a:t>
            </a:r>
            <a:r>
              <a:rPr lang="en-US" dirty="0" smtClean="0"/>
              <a:t>Covid-19.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4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NHS </a:t>
            </a:r>
            <a:r>
              <a:rPr lang="en-US" b="1" dirty="0" smtClean="0"/>
              <a:t>COVID-19: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s </a:t>
            </a:r>
            <a:r>
              <a:rPr lang="en-US" dirty="0"/>
              <a:t>the official contact tracing app for England and </a:t>
            </a:r>
            <a:r>
              <a:rPr lang="en-US" dirty="0" smtClean="0"/>
              <a:t>Wales.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lets you know the level of coronavirus risk in your postcode district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It finds out when you’ve been near other app users who have since tested positive for </a:t>
            </a:r>
            <a:r>
              <a:rPr lang="en-US" dirty="0" smtClean="0"/>
              <a:t>coronavirus using QR code.</a:t>
            </a:r>
          </a:p>
          <a:p>
            <a:pPr lvl="1"/>
            <a:r>
              <a:rPr lang="en-US" dirty="0"/>
              <a:t>its disadvantage is that the user has to scan the QR code of every place he </a:t>
            </a:r>
            <a:r>
              <a:rPr lang="en-US" dirty="0" smtClean="0"/>
              <a:t>visits.</a:t>
            </a:r>
          </a:p>
          <a:p>
            <a:endParaRPr lang="en-US" dirty="0"/>
          </a:p>
          <a:p>
            <a:r>
              <a:rPr lang="en-US" b="1" dirty="0" smtClean="0"/>
              <a:t>Co-WIN: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s </a:t>
            </a:r>
            <a:r>
              <a:rPr lang="en-US" dirty="0"/>
              <a:t>a search vaccination center which helps everyone in </a:t>
            </a:r>
            <a:r>
              <a:rPr lang="en-US" dirty="0" smtClean="0"/>
              <a:t>India </a:t>
            </a:r>
            <a:r>
              <a:rPr lang="en-US" dirty="0"/>
              <a:t>to get vaccinated 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It suggests </a:t>
            </a:r>
            <a:r>
              <a:rPr lang="en-US" dirty="0"/>
              <a:t>each user the nearest vaccination center by map, pin, or district. </a:t>
            </a:r>
            <a:endParaRPr lang="en-US" dirty="0" smtClean="0"/>
          </a:p>
          <a:p>
            <a:pPr lvl="1"/>
            <a:r>
              <a:rPr lang="en-US" dirty="0" smtClean="0"/>
              <a:t>It has a limited goal which is only for getting vaccinated.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Specification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 specification and details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718A7-7266-41E7-AB7E-E507ECB2E8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676</TotalTime>
  <Words>1478</Words>
  <Application>Microsoft Office PowerPoint</Application>
  <PresentationFormat>Custom</PresentationFormat>
  <Paragraphs>346</Paragraphs>
  <Slides>30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Adjacency</vt:lpstr>
      <vt:lpstr>PowerPoint Presentation</vt:lpstr>
      <vt:lpstr>Presentation Overview</vt:lpstr>
      <vt:lpstr>Project Idea</vt:lpstr>
      <vt:lpstr>Motivation</vt:lpstr>
      <vt:lpstr>Problem Significance</vt:lpstr>
      <vt:lpstr>Problem definition</vt:lpstr>
      <vt:lpstr>Suggested solution</vt:lpstr>
      <vt:lpstr>Related work</vt:lpstr>
      <vt:lpstr>Project Specification</vt:lpstr>
      <vt:lpstr>System Architecture</vt:lpstr>
      <vt:lpstr>Stakeholders</vt:lpstr>
      <vt:lpstr>Functional Requirements</vt:lpstr>
      <vt:lpstr>Non-Functional Requirements</vt:lpstr>
      <vt:lpstr>Use-case Diagram</vt:lpstr>
      <vt:lpstr>Specify current medical status       Select destination</vt:lpstr>
      <vt:lpstr>Detect current location      Display WHO questions</vt:lpstr>
      <vt:lpstr>Display symptoms      Display cases</vt:lpstr>
      <vt:lpstr>Class Diagram</vt:lpstr>
      <vt:lpstr>Sequence Diagram</vt:lpstr>
      <vt:lpstr>Login Sequence Diagram      Specify current medical status</vt:lpstr>
      <vt:lpstr>Detect current location       Select destination</vt:lpstr>
      <vt:lpstr>Display cases       Display symptoms</vt:lpstr>
      <vt:lpstr>ERD</vt:lpstr>
      <vt:lpstr>Prototype</vt:lpstr>
      <vt:lpstr>Time Plan</vt:lpstr>
      <vt:lpstr>Gantt Chart</vt:lpstr>
      <vt:lpstr>Previous four months</vt:lpstr>
      <vt:lpstr>Next four months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Esraa Ahmed</dc:creator>
  <cp:lastModifiedBy>Mina Morkos</cp:lastModifiedBy>
  <cp:revision>78</cp:revision>
  <dcterms:created xsi:type="dcterms:W3CDTF">2022-02-17T19:55:54Z</dcterms:created>
  <dcterms:modified xsi:type="dcterms:W3CDTF">2022-02-28T22:13:56Z</dcterms:modified>
</cp:coreProperties>
</file>